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5" r:id="rId2"/>
    <p:sldId id="257" r:id="rId3"/>
    <p:sldId id="306" r:id="rId4"/>
    <p:sldId id="258" r:id="rId5"/>
    <p:sldId id="261" r:id="rId6"/>
    <p:sldId id="278" r:id="rId7"/>
    <p:sldId id="280" r:id="rId8"/>
    <p:sldId id="286" r:id="rId9"/>
    <p:sldId id="288" r:id="rId10"/>
    <p:sldId id="30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F9B69-ECF8-48D2-AFE8-37F685AC71BB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4DA92D3-9E5C-47B0-9D55-08AD3C4A18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F9B69-ECF8-48D2-AFE8-37F685AC71BB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A92D3-9E5C-47B0-9D55-08AD3C4A18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F9B69-ECF8-48D2-AFE8-37F685AC71BB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A92D3-9E5C-47B0-9D55-08AD3C4A18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F9B69-ECF8-48D2-AFE8-37F685AC71BB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4DA92D3-9E5C-47B0-9D55-08AD3C4A18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F9B69-ECF8-48D2-AFE8-37F685AC71BB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A92D3-9E5C-47B0-9D55-08AD3C4A18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F9B69-ECF8-48D2-AFE8-37F685AC71BB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A92D3-9E5C-47B0-9D55-08AD3C4A18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F9B69-ECF8-48D2-AFE8-37F685AC71BB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4DA92D3-9E5C-47B0-9D55-08AD3C4A18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F9B69-ECF8-48D2-AFE8-37F685AC71BB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A92D3-9E5C-47B0-9D55-08AD3C4A18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F9B69-ECF8-48D2-AFE8-37F685AC71BB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A92D3-9E5C-47B0-9D55-08AD3C4A18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F9B69-ECF8-48D2-AFE8-37F685AC71BB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A92D3-9E5C-47B0-9D55-08AD3C4A18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F9B69-ECF8-48D2-AFE8-37F685AC71BB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A92D3-9E5C-47B0-9D55-08AD3C4A18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D0F9B69-ECF8-48D2-AFE8-37F685AC71BB}" type="datetimeFigureOut">
              <a:rPr lang="ru-RU" smtClean="0"/>
              <a:pPr/>
              <a:t>21.10.2021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4DA92D3-9E5C-47B0-9D55-08AD3C4A18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Презентация по математике &quot;Построение прямого угла&quot;(2 класс)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182387"/>
            <a:ext cx="4143372" cy="2675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785786" y="1000108"/>
            <a:ext cx="7143800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Урок математики на тему:</a:t>
            </a:r>
          </a:p>
          <a:p>
            <a:pPr algn="ctr"/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6600" b="1" i="1" dirty="0" smtClean="0">
                <a:latin typeface="Times New Roman" pitchFamily="18" charset="0"/>
                <a:cs typeface="Times New Roman" pitchFamily="18" charset="0"/>
              </a:rPr>
              <a:t>«Построение прямого угла»</a:t>
            </a:r>
          </a:p>
          <a:p>
            <a:pPr algn="ctr"/>
            <a:endParaRPr lang="ru-RU" sz="5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		3 класс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857232"/>
            <a:ext cx="8229600" cy="1143000"/>
          </a:xfrm>
        </p:spPr>
        <p:txBody>
          <a:bodyPr>
            <a:noAutofit/>
          </a:bodyPr>
          <a:lstStyle/>
          <a:p>
            <a:endParaRPr lang="ru-RU" sz="5400" b="1" i="1" dirty="0">
              <a:solidFill>
                <a:srgbClr val="7030A0"/>
              </a:solidFill>
              <a:latin typeface="Script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14400" y="2500306"/>
            <a:ext cx="8229600" cy="4525963"/>
          </a:xfrm>
        </p:spPr>
        <p:txBody>
          <a:bodyPr>
            <a:normAutofit/>
          </a:bodyPr>
          <a:lstStyle/>
          <a:p>
            <a:endParaRPr lang="ru-RU" sz="1400" dirty="0"/>
          </a:p>
        </p:txBody>
      </p:sp>
      <p:pic>
        <p:nvPicPr>
          <p:cNvPr id="2050" name="Picture 2" descr="Картинка 18 из 12585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715536" cy="7286653"/>
          </a:xfrm>
          <a:prstGeom prst="rect">
            <a:avLst/>
          </a:prstGeom>
          <a:noFill/>
        </p:spPr>
      </p:pic>
      <p:pic>
        <p:nvPicPr>
          <p:cNvPr id="1026" name="Picture 2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4786322"/>
            <a:ext cx="3248025" cy="1181100"/>
          </a:xfrm>
          <a:prstGeom prst="rect">
            <a:avLst/>
          </a:prstGeom>
          <a:noFill/>
        </p:spPr>
      </p:pic>
      <p:pic>
        <p:nvPicPr>
          <p:cNvPr id="1027" name="Picture 3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5676900"/>
            <a:ext cx="3248025" cy="1181100"/>
          </a:xfrm>
          <a:prstGeom prst="rect">
            <a:avLst/>
          </a:prstGeom>
          <a:noFill/>
        </p:spPr>
      </p:pic>
      <p:pic>
        <p:nvPicPr>
          <p:cNvPr id="1028" name="Picture 4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5929330"/>
            <a:ext cx="3248025" cy="1181100"/>
          </a:xfrm>
          <a:prstGeom prst="rect">
            <a:avLst/>
          </a:prstGeom>
          <a:noFill/>
        </p:spPr>
      </p:pic>
      <p:pic>
        <p:nvPicPr>
          <p:cNvPr id="1029" name="Picture 5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5286388"/>
            <a:ext cx="3248025" cy="1181100"/>
          </a:xfrm>
          <a:prstGeom prst="rect">
            <a:avLst/>
          </a:prstGeom>
          <a:noFill/>
        </p:spPr>
      </p:pic>
      <p:pic>
        <p:nvPicPr>
          <p:cNvPr id="1030" name="Picture 6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4500570"/>
            <a:ext cx="3248025" cy="1181100"/>
          </a:xfrm>
          <a:prstGeom prst="rect">
            <a:avLst/>
          </a:prstGeom>
          <a:noFill/>
        </p:spPr>
      </p:pic>
      <p:pic>
        <p:nvPicPr>
          <p:cNvPr id="1031" name="Picture 7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714752"/>
            <a:ext cx="3248025" cy="1181100"/>
          </a:xfrm>
          <a:prstGeom prst="rect">
            <a:avLst/>
          </a:prstGeom>
          <a:noFill/>
        </p:spPr>
      </p:pic>
      <p:pic>
        <p:nvPicPr>
          <p:cNvPr id="1032" name="Picture 8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000372"/>
            <a:ext cx="3248025" cy="1181100"/>
          </a:xfrm>
          <a:prstGeom prst="rect">
            <a:avLst/>
          </a:prstGeom>
          <a:noFill/>
        </p:spPr>
      </p:pic>
      <p:pic>
        <p:nvPicPr>
          <p:cNvPr id="1033" name="Picture 9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214554"/>
            <a:ext cx="3248025" cy="1181100"/>
          </a:xfrm>
          <a:prstGeom prst="rect">
            <a:avLst/>
          </a:prstGeom>
          <a:noFill/>
        </p:spPr>
      </p:pic>
      <p:pic>
        <p:nvPicPr>
          <p:cNvPr id="1034" name="Picture 10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357298"/>
            <a:ext cx="3248025" cy="1181100"/>
          </a:xfrm>
          <a:prstGeom prst="rect">
            <a:avLst/>
          </a:prstGeom>
          <a:noFill/>
        </p:spPr>
      </p:pic>
      <p:pic>
        <p:nvPicPr>
          <p:cNvPr id="1035" name="Picture 11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571480"/>
            <a:ext cx="3248025" cy="1181100"/>
          </a:xfrm>
          <a:prstGeom prst="rect">
            <a:avLst/>
          </a:prstGeom>
          <a:noFill/>
        </p:spPr>
      </p:pic>
      <p:pic>
        <p:nvPicPr>
          <p:cNvPr id="1036" name="Picture 12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0"/>
            <a:ext cx="3248025" cy="1181100"/>
          </a:xfrm>
          <a:prstGeom prst="rect">
            <a:avLst/>
          </a:prstGeom>
          <a:noFill/>
        </p:spPr>
      </p:pic>
      <p:pic>
        <p:nvPicPr>
          <p:cNvPr id="1037" name="Picture 13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64" y="3714752"/>
            <a:ext cx="3248025" cy="1181100"/>
          </a:xfrm>
          <a:prstGeom prst="rect">
            <a:avLst/>
          </a:prstGeom>
          <a:noFill/>
        </p:spPr>
      </p:pic>
      <p:pic>
        <p:nvPicPr>
          <p:cNvPr id="1038" name="Picture 14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95975" y="0"/>
            <a:ext cx="3248025" cy="1181100"/>
          </a:xfrm>
          <a:prstGeom prst="rect">
            <a:avLst/>
          </a:prstGeom>
          <a:noFill/>
        </p:spPr>
      </p:pic>
      <p:pic>
        <p:nvPicPr>
          <p:cNvPr id="1039" name="Picture 15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96" y="4357694"/>
            <a:ext cx="3248025" cy="1181100"/>
          </a:xfrm>
          <a:prstGeom prst="rect">
            <a:avLst/>
          </a:prstGeom>
          <a:noFill/>
        </p:spPr>
      </p:pic>
      <p:pic>
        <p:nvPicPr>
          <p:cNvPr id="1040" name="Picture 16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4143380"/>
            <a:ext cx="3248025" cy="1181100"/>
          </a:xfrm>
          <a:prstGeom prst="rect">
            <a:avLst/>
          </a:prstGeom>
          <a:noFill/>
        </p:spPr>
      </p:pic>
      <p:pic>
        <p:nvPicPr>
          <p:cNvPr id="1041" name="Picture 17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50" y="2000240"/>
            <a:ext cx="3248025" cy="1181100"/>
          </a:xfrm>
          <a:prstGeom prst="rect">
            <a:avLst/>
          </a:prstGeom>
          <a:noFill/>
        </p:spPr>
      </p:pic>
      <p:pic>
        <p:nvPicPr>
          <p:cNvPr id="1042" name="Picture 18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1214422"/>
            <a:ext cx="3248025" cy="1181100"/>
          </a:xfrm>
          <a:prstGeom prst="rect">
            <a:avLst/>
          </a:prstGeom>
          <a:noFill/>
        </p:spPr>
      </p:pic>
      <p:pic>
        <p:nvPicPr>
          <p:cNvPr id="1043" name="Picture 19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50" y="1000108"/>
            <a:ext cx="3248025" cy="1181100"/>
          </a:xfrm>
          <a:prstGeom prst="rect">
            <a:avLst/>
          </a:prstGeom>
          <a:noFill/>
        </p:spPr>
      </p:pic>
      <p:pic>
        <p:nvPicPr>
          <p:cNvPr id="1044" name="Picture 20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285728"/>
            <a:ext cx="3248025" cy="1181100"/>
          </a:xfrm>
          <a:prstGeom prst="rect">
            <a:avLst/>
          </a:prstGeom>
          <a:noFill/>
        </p:spPr>
      </p:pic>
      <p:pic>
        <p:nvPicPr>
          <p:cNvPr id="1045" name="Picture 21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285728"/>
            <a:ext cx="3248025" cy="1181100"/>
          </a:xfrm>
          <a:prstGeom prst="rect">
            <a:avLst/>
          </a:prstGeom>
          <a:noFill/>
        </p:spPr>
      </p:pic>
      <p:pic>
        <p:nvPicPr>
          <p:cNvPr id="1046" name="Picture 22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248025" cy="1181100"/>
          </a:xfrm>
          <a:prstGeom prst="rect">
            <a:avLst/>
          </a:prstGeom>
          <a:noFill/>
        </p:spPr>
      </p:pic>
      <p:pic>
        <p:nvPicPr>
          <p:cNvPr id="1047" name="Picture 23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5000636"/>
            <a:ext cx="3248025" cy="1181100"/>
          </a:xfrm>
          <a:prstGeom prst="rect">
            <a:avLst/>
          </a:prstGeom>
          <a:noFill/>
        </p:spPr>
      </p:pic>
      <p:pic>
        <p:nvPicPr>
          <p:cNvPr id="1048" name="Picture 24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5929330"/>
            <a:ext cx="3248025" cy="1181100"/>
          </a:xfrm>
          <a:prstGeom prst="rect">
            <a:avLst/>
          </a:prstGeom>
          <a:noFill/>
        </p:spPr>
      </p:pic>
      <p:pic>
        <p:nvPicPr>
          <p:cNvPr id="1049" name="Picture 25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5143512"/>
            <a:ext cx="3248025" cy="1181100"/>
          </a:xfrm>
          <a:prstGeom prst="rect">
            <a:avLst/>
          </a:prstGeom>
          <a:noFill/>
        </p:spPr>
      </p:pic>
      <p:pic>
        <p:nvPicPr>
          <p:cNvPr id="1050" name="Picture 26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2264" y="5676900"/>
            <a:ext cx="3248025" cy="1181100"/>
          </a:xfrm>
          <a:prstGeom prst="rect">
            <a:avLst/>
          </a:prstGeom>
          <a:noFill/>
        </p:spPr>
      </p:pic>
      <p:pic>
        <p:nvPicPr>
          <p:cNvPr id="1051" name="Picture 27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5357826"/>
            <a:ext cx="3248025" cy="1181100"/>
          </a:xfrm>
          <a:prstGeom prst="rect">
            <a:avLst/>
          </a:prstGeom>
          <a:noFill/>
        </p:spPr>
      </p:pic>
      <p:pic>
        <p:nvPicPr>
          <p:cNvPr id="1052" name="Picture 28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1428736"/>
            <a:ext cx="3248025" cy="1181100"/>
          </a:xfrm>
          <a:prstGeom prst="rect">
            <a:avLst/>
          </a:prstGeom>
          <a:noFill/>
        </p:spPr>
      </p:pic>
      <p:pic>
        <p:nvPicPr>
          <p:cNvPr id="1053" name="Picture 29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1571612"/>
            <a:ext cx="3248025" cy="1181100"/>
          </a:xfrm>
          <a:prstGeom prst="rect">
            <a:avLst/>
          </a:prstGeom>
          <a:noFill/>
        </p:spPr>
      </p:pic>
      <p:pic>
        <p:nvPicPr>
          <p:cNvPr id="1054" name="Picture 30" descr="D:\Фото\У нас в гостях\Разное\138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2264" y="3429000"/>
            <a:ext cx="3248025" cy="11811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285728"/>
            <a:ext cx="8429684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u="sng" dirty="0" smtClean="0">
                <a:solidFill>
                  <a:srgbClr val="FF0000"/>
                </a:solidFill>
              </a:rPr>
              <a:t>Цели:</a:t>
            </a:r>
            <a:endParaRPr lang="ru-RU" sz="4000" b="1" dirty="0" smtClean="0">
              <a:solidFill>
                <a:srgbClr val="FF0000"/>
              </a:solidFill>
            </a:endParaRPr>
          </a:p>
          <a:p>
            <a:pPr>
              <a:buFont typeface="Arial" charset="0"/>
              <a:buChar char="•"/>
            </a:pPr>
            <a:r>
              <a:rPr lang="ru-RU" sz="3600" dirty="0" smtClean="0"/>
              <a:t>Научить учащихся</a:t>
            </a:r>
          </a:p>
          <a:p>
            <a:r>
              <a:rPr lang="ru-RU" sz="3600" dirty="0" smtClean="0"/>
              <a:t>строить угол при </a:t>
            </a:r>
            <a:r>
              <a:rPr lang="ru-RU" sz="3600" dirty="0" err="1" smtClean="0"/>
              <a:t>помо</a:t>
            </a:r>
            <a:r>
              <a:rPr lang="ru-RU" sz="3600" dirty="0" smtClean="0"/>
              <a:t>-</a:t>
            </a:r>
          </a:p>
          <a:p>
            <a:r>
              <a:rPr lang="ru-RU" sz="3600" dirty="0" smtClean="0"/>
              <a:t>щи угольника.</a:t>
            </a:r>
          </a:p>
          <a:p>
            <a:endParaRPr lang="ru-RU" sz="3600" dirty="0" smtClean="0"/>
          </a:p>
          <a:p>
            <a:pPr algn="ctr">
              <a:buFont typeface="Arial" charset="0"/>
              <a:buChar char="•"/>
            </a:pPr>
            <a:r>
              <a:rPr lang="ru-RU" sz="3600" dirty="0" smtClean="0"/>
              <a:t> Развивать мышление,  воображение, внимание, память.</a:t>
            </a:r>
          </a:p>
          <a:p>
            <a:pPr algn="ctr">
              <a:buFont typeface="Arial" charset="0"/>
              <a:buChar char="•"/>
            </a:pPr>
            <a:r>
              <a:rPr lang="ru-RU" sz="3600" dirty="0" smtClean="0"/>
              <a:t> Воспитывать мотивацию к учению.</a:t>
            </a:r>
            <a:endParaRPr lang="ru-RU" sz="3600" dirty="0"/>
          </a:p>
        </p:txBody>
      </p:sp>
      <p:pic>
        <p:nvPicPr>
          <p:cNvPr id="1026" name="Picture 2" descr="C:\Users\Владелец\Downloads\картинки и фото\Знай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214290"/>
            <a:ext cx="3143272" cy="30381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6130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500042"/>
            <a:ext cx="8215370" cy="584775"/>
          </a:xfrm>
          <a:prstGeom prst="rect">
            <a:avLst/>
          </a:prstGeom>
          <a:noFill/>
        </p:spPr>
        <p:txBody>
          <a:bodyPr wrap="square" rtlCol="0">
            <a:prstTxWarp prst="textWave1">
              <a:avLst/>
            </a:prstTxWarp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Устный счет.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00298" y="1500174"/>
            <a:ext cx="5929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charset="0"/>
              <a:buChar char="•"/>
            </a:pPr>
            <a:endParaRPr lang="ru-RU" dirty="0" smtClean="0"/>
          </a:p>
          <a:p>
            <a:pPr>
              <a:buFont typeface="Arial" charset="0"/>
              <a:buChar char="•"/>
            </a:pPr>
            <a:endParaRPr lang="ru-RU" dirty="0"/>
          </a:p>
        </p:txBody>
      </p:sp>
      <p:pic>
        <p:nvPicPr>
          <p:cNvPr id="2050" name="Picture 2" descr="C:\Users\Владелец\Downloads\картинки и фото\Знайка-птиц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428736"/>
            <a:ext cx="2606059" cy="2571768"/>
          </a:xfrm>
          <a:prstGeom prst="rect">
            <a:avLst/>
          </a:prstGeom>
          <a:noFill/>
        </p:spPr>
      </p:pic>
      <p:sp>
        <p:nvSpPr>
          <p:cNvPr id="5" name="AutoShape 44"/>
          <p:cNvSpPr>
            <a:spLocks noChangeArrowheads="1"/>
          </p:cNvSpPr>
          <p:nvPr/>
        </p:nvSpPr>
        <p:spPr bwMode="auto">
          <a:xfrm>
            <a:off x="3643306" y="2143116"/>
            <a:ext cx="1146175" cy="9906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3C40D4">
                  <a:gamma/>
                  <a:tint val="0"/>
                  <a:invGamma/>
                </a:srgbClr>
              </a:gs>
              <a:gs pos="100000">
                <a:srgbClr val="3C40D4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Rectangle 46"/>
          <p:cNvSpPr>
            <a:spLocks noChangeArrowheads="1"/>
          </p:cNvSpPr>
          <p:nvPr/>
        </p:nvSpPr>
        <p:spPr bwMode="auto">
          <a:xfrm>
            <a:off x="6286512" y="2214554"/>
            <a:ext cx="990600" cy="990600"/>
          </a:xfrm>
          <a:prstGeom prst="rect">
            <a:avLst/>
          </a:prstGeom>
          <a:gradFill rotWithShape="1">
            <a:gsLst>
              <a:gs pos="0">
                <a:srgbClr val="3C40D4">
                  <a:gamma/>
                  <a:tint val="0"/>
                  <a:invGamma/>
                </a:srgbClr>
              </a:gs>
              <a:gs pos="100000">
                <a:srgbClr val="3C40D4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Oval 48"/>
          <p:cNvSpPr>
            <a:spLocks noChangeArrowheads="1"/>
          </p:cNvSpPr>
          <p:nvPr/>
        </p:nvSpPr>
        <p:spPr bwMode="auto">
          <a:xfrm>
            <a:off x="642910" y="4929198"/>
            <a:ext cx="1816100" cy="990600"/>
          </a:xfrm>
          <a:prstGeom prst="ellipse">
            <a:avLst/>
          </a:prstGeom>
          <a:gradFill rotWithShape="1">
            <a:gsLst>
              <a:gs pos="0">
                <a:srgbClr val="3C40D4">
                  <a:gamma/>
                  <a:tint val="0"/>
                  <a:invGamma/>
                </a:srgbClr>
              </a:gs>
              <a:gs pos="100000">
                <a:srgbClr val="3C40D4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0000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Oval 45"/>
          <p:cNvSpPr>
            <a:spLocks noChangeArrowheads="1"/>
          </p:cNvSpPr>
          <p:nvPr/>
        </p:nvSpPr>
        <p:spPr bwMode="auto">
          <a:xfrm>
            <a:off x="3857620" y="4857760"/>
            <a:ext cx="990600" cy="990600"/>
          </a:xfrm>
          <a:prstGeom prst="ellipse">
            <a:avLst/>
          </a:prstGeom>
          <a:gradFill rotWithShape="1">
            <a:gsLst>
              <a:gs pos="0">
                <a:srgbClr val="3C40D4">
                  <a:gamma/>
                  <a:tint val="0"/>
                  <a:invGamma/>
                </a:srgbClr>
              </a:gs>
              <a:gs pos="100000">
                <a:srgbClr val="3C40D4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0000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Rectangle 46"/>
          <p:cNvSpPr>
            <a:spLocks noChangeArrowheads="1"/>
          </p:cNvSpPr>
          <p:nvPr/>
        </p:nvSpPr>
        <p:spPr bwMode="auto">
          <a:xfrm>
            <a:off x="6072198" y="4857760"/>
            <a:ext cx="2347922" cy="990600"/>
          </a:xfrm>
          <a:prstGeom prst="rect">
            <a:avLst/>
          </a:prstGeom>
          <a:gradFill rotWithShape="1">
            <a:gsLst>
              <a:gs pos="0">
                <a:srgbClr val="3C40D4">
                  <a:gamma/>
                  <a:tint val="0"/>
                  <a:invGamma/>
                </a:srgbClr>
              </a:gs>
              <a:gs pos="100000">
                <a:srgbClr val="3C40D4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571480"/>
            <a:ext cx="8501122" cy="584775"/>
          </a:xfrm>
          <a:prstGeom prst="rect">
            <a:avLst/>
          </a:prstGeom>
          <a:noFill/>
        </p:spPr>
        <p:txBody>
          <a:bodyPr wrap="square" rtlCol="0">
            <a:prstTxWarp prst="textInflate">
              <a:avLst/>
            </a:prstTxWarp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В чем различие  этих фигур?</a:t>
            </a:r>
            <a:endParaRPr lang="ru-RU" sz="3200" b="1" dirty="0">
              <a:solidFill>
                <a:srgbClr val="C00000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2428860" y="2143116"/>
            <a:ext cx="428628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14348" y="3571876"/>
            <a:ext cx="1184863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900" b="1" dirty="0" smtClean="0">
                <a:solidFill>
                  <a:srgbClr val="00B050"/>
                </a:solidFill>
              </a:rPr>
              <a:t>?</a:t>
            </a:r>
            <a:endParaRPr lang="ru-RU" sz="19900" b="1" dirty="0">
              <a:solidFill>
                <a:srgbClr val="00B05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86050" y="4929198"/>
            <a:ext cx="5857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2500298" y="3929066"/>
            <a:ext cx="428628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2428860" y="3000372"/>
            <a:ext cx="428628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2358216" y="3000372"/>
            <a:ext cx="142082" cy="79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5400000">
            <a:off x="2428066" y="3929066"/>
            <a:ext cx="143670" cy="79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rot="5400000">
            <a:off x="6715934" y="3929066"/>
            <a:ext cx="142082" cy="794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4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Что такое угол?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285720" y="1447800"/>
            <a:ext cx="8643998" cy="45259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5400" b="1" i="1" dirty="0" smtClean="0">
                <a:solidFill>
                  <a:srgbClr val="FF0000"/>
                </a:solidFill>
              </a:rPr>
              <a:t>Угол</a:t>
            </a:r>
            <a:r>
              <a:rPr lang="ru-RU" dirty="0" smtClean="0"/>
              <a:t> – </a:t>
            </a:r>
            <a:r>
              <a:rPr lang="ru-RU" b="1" dirty="0" smtClean="0"/>
              <a:t>это фигура, образованная двумя лучами, выходящими из одной точки.</a:t>
            </a:r>
          </a:p>
        </p:txBody>
      </p:sp>
      <p:grpSp>
        <p:nvGrpSpPr>
          <p:cNvPr id="3" name="Группа 9"/>
          <p:cNvGrpSpPr>
            <a:grpSpLocks/>
          </p:cNvGrpSpPr>
          <p:nvPr/>
        </p:nvGrpSpPr>
        <p:grpSpPr bwMode="auto">
          <a:xfrm>
            <a:off x="2666994" y="3513056"/>
            <a:ext cx="4267159" cy="2285386"/>
            <a:chOff x="2514600" y="2743200"/>
            <a:chExt cx="3124200" cy="1295400"/>
          </a:xfrm>
        </p:grpSpPr>
        <p:sp>
          <p:nvSpPr>
            <p:cNvPr id="4" name="Овал 3"/>
            <p:cNvSpPr/>
            <p:nvPr/>
          </p:nvSpPr>
          <p:spPr>
            <a:xfrm>
              <a:off x="2514604" y="3733954"/>
              <a:ext cx="152260" cy="152970"/>
            </a:xfrm>
            <a:prstGeom prst="ellipse">
              <a:avLst/>
            </a:prstGeom>
            <a:solidFill>
              <a:srgbClr val="FF6600"/>
            </a:solidFill>
            <a:ln>
              <a:solidFill>
                <a:srgbClr val="FF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6" name="Прямая соединительная линия 5"/>
            <p:cNvCxnSpPr>
              <a:stCxn id="4" idx="7"/>
            </p:cNvCxnSpPr>
            <p:nvPr/>
          </p:nvCxnSpPr>
          <p:spPr>
            <a:xfrm rot="5400000" flipH="1" flipV="1">
              <a:off x="3140071" y="2247956"/>
              <a:ext cx="1013203" cy="2003784"/>
            </a:xfrm>
            <a:prstGeom prst="line">
              <a:avLst/>
            </a:prstGeom>
            <a:ln w="50800"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>
              <a:stCxn id="4" idx="5"/>
            </p:cNvCxnSpPr>
            <p:nvPr/>
          </p:nvCxnSpPr>
          <p:spPr>
            <a:xfrm rot="16200000" flipH="1">
              <a:off x="4054524" y="2454685"/>
              <a:ext cx="174566" cy="2994054"/>
            </a:xfrm>
            <a:prstGeom prst="line">
              <a:avLst/>
            </a:prstGeom>
            <a:ln w="50800">
              <a:solidFill>
                <a:srgbClr val="FF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</a:rPr>
              <a:t>Виды углов.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 bwMode="auto">
          <a:xfrm rot="5400000">
            <a:off x="1257300" y="2247900"/>
            <a:ext cx="1752600" cy="0"/>
          </a:xfrm>
          <a:prstGeom prst="line">
            <a:avLst/>
          </a:prstGeom>
          <a:ln w="50800">
            <a:solidFill>
              <a:srgbClr val="00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 bwMode="auto">
          <a:xfrm rot="10800000">
            <a:off x="2133600" y="3124200"/>
            <a:ext cx="1676400" cy="0"/>
          </a:xfrm>
          <a:prstGeom prst="line">
            <a:avLst/>
          </a:prstGeom>
          <a:ln w="50800">
            <a:solidFill>
              <a:srgbClr val="00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11" name="TextBox 9"/>
          <p:cNvSpPr txBox="1">
            <a:spLocks noChangeArrowheads="1"/>
          </p:cNvSpPr>
          <p:nvPr/>
        </p:nvSpPr>
        <p:spPr bwMode="auto">
          <a:xfrm>
            <a:off x="1857375" y="3048499"/>
            <a:ext cx="2409825" cy="523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/>
              <a:t>прямой угол</a:t>
            </a:r>
          </a:p>
        </p:txBody>
      </p:sp>
      <p:cxnSp>
        <p:nvCxnSpPr>
          <p:cNvPr id="13" name="Прямая соединительная линия 12"/>
          <p:cNvCxnSpPr/>
          <p:nvPr/>
        </p:nvCxnSpPr>
        <p:spPr bwMode="auto">
          <a:xfrm rot="10800000" flipV="1">
            <a:off x="6176963" y="1676400"/>
            <a:ext cx="1371600" cy="1219200"/>
          </a:xfrm>
          <a:prstGeom prst="line">
            <a:avLst/>
          </a:prstGeom>
          <a:ln w="5080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 bwMode="auto">
          <a:xfrm rot="10800000">
            <a:off x="6176963" y="2895600"/>
            <a:ext cx="1676400" cy="0"/>
          </a:xfrm>
          <a:prstGeom prst="line">
            <a:avLst/>
          </a:prstGeom>
          <a:ln w="50800">
            <a:solidFill>
              <a:srgbClr val="00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08" name="TextBox 14"/>
          <p:cNvSpPr txBox="1">
            <a:spLocks noChangeArrowheads="1"/>
          </p:cNvSpPr>
          <p:nvPr/>
        </p:nvSpPr>
        <p:spPr bwMode="auto">
          <a:xfrm>
            <a:off x="5867400" y="2819849"/>
            <a:ext cx="2405063" cy="523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/>
              <a:t>острый угол</a:t>
            </a:r>
          </a:p>
        </p:txBody>
      </p:sp>
      <p:grpSp>
        <p:nvGrpSpPr>
          <p:cNvPr id="4" name="Группа 16"/>
          <p:cNvGrpSpPr>
            <a:grpSpLocks/>
          </p:cNvGrpSpPr>
          <p:nvPr/>
        </p:nvGrpSpPr>
        <p:grpSpPr bwMode="auto">
          <a:xfrm>
            <a:off x="3071802" y="3962400"/>
            <a:ext cx="3000396" cy="1704332"/>
            <a:chOff x="457199" y="1960841"/>
            <a:chExt cx="2819401" cy="1703692"/>
          </a:xfrm>
        </p:grpSpPr>
        <p:cxnSp>
          <p:nvCxnSpPr>
            <p:cNvPr id="18" name="Прямая соединительная линия 17"/>
            <p:cNvCxnSpPr/>
            <p:nvPr/>
          </p:nvCxnSpPr>
          <p:spPr>
            <a:xfrm rot="16200000" flipH="1">
              <a:off x="261388" y="2156652"/>
              <a:ext cx="1306022" cy="914400"/>
            </a:xfrm>
            <a:prstGeom prst="line">
              <a:avLst/>
            </a:prstGeom>
            <a:ln w="50800">
              <a:solidFill>
                <a:srgbClr val="CC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 rot="10800000">
              <a:off x="1371600" y="3266862"/>
              <a:ext cx="1676400" cy="0"/>
            </a:xfrm>
            <a:prstGeom prst="line">
              <a:avLst/>
            </a:prstGeom>
            <a:ln w="50800">
              <a:solidFill>
                <a:srgbClr val="CC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05" name="TextBox 19"/>
            <p:cNvSpPr txBox="1">
              <a:spLocks noChangeArrowheads="1"/>
            </p:cNvSpPr>
            <p:nvPr/>
          </p:nvSpPr>
          <p:spPr bwMode="auto">
            <a:xfrm>
              <a:off x="1166663" y="3141509"/>
              <a:ext cx="2109937" cy="523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sz="2800" b="1" dirty="0"/>
                <a:t>тупой угол</a:t>
              </a:r>
            </a:p>
          </p:txBody>
        </p:sp>
      </p:grp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  <a:scene3d>
              <a:camera prst="isometricOffAxis1Right"/>
              <a:lightRig rig="threePt" dir="t"/>
            </a:scene3d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Чертёжный угольник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8000" contrast="42000"/>
          </a:blip>
          <a:srcRect t="1660"/>
          <a:stretch>
            <a:fillRect/>
          </a:stretch>
        </p:blipFill>
        <p:spPr bwMode="auto">
          <a:xfrm rot="7735735">
            <a:off x="2747168" y="2739232"/>
            <a:ext cx="4487863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533" name="WordArt 5"/>
          <p:cNvSpPr>
            <a:spLocks noChangeArrowheads="1" noChangeShapeType="1" noTextEdit="1"/>
          </p:cNvSpPr>
          <p:nvPr/>
        </p:nvSpPr>
        <p:spPr bwMode="auto">
          <a:xfrm>
            <a:off x="533400" y="5562600"/>
            <a:ext cx="2438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 Narrow"/>
              </a:rPr>
              <a:t>острый угол</a:t>
            </a:r>
          </a:p>
        </p:txBody>
      </p:sp>
      <p:sp>
        <p:nvSpPr>
          <p:cNvPr id="22534" name="WordArt 6"/>
          <p:cNvSpPr>
            <a:spLocks noChangeArrowheads="1" noChangeShapeType="1" noTextEdit="1"/>
          </p:cNvSpPr>
          <p:nvPr/>
        </p:nvSpPr>
        <p:spPr bwMode="auto">
          <a:xfrm>
            <a:off x="6400800" y="5638800"/>
            <a:ext cx="2438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 Narrow"/>
              </a:rPr>
              <a:t>острый угол</a:t>
            </a:r>
          </a:p>
        </p:txBody>
      </p:sp>
      <p:sp>
        <p:nvSpPr>
          <p:cNvPr id="22535" name="WordArt 7"/>
          <p:cNvSpPr>
            <a:spLocks noChangeArrowheads="1" noChangeShapeType="1" noTextEdit="1"/>
          </p:cNvSpPr>
          <p:nvPr/>
        </p:nvSpPr>
        <p:spPr bwMode="auto">
          <a:xfrm>
            <a:off x="4572000" y="1600200"/>
            <a:ext cx="2438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Arial Narrow"/>
              </a:rPr>
              <a:t>прямой угол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animBg="1"/>
      <p:bldP spid="22534" grpId="0" animBg="1"/>
      <p:bldP spid="225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ru-RU" b="1" dirty="0" smtClean="0"/>
              <a:t>Поднимает руки класс- это «раз».</a:t>
            </a:r>
          </a:p>
          <a:p>
            <a:pPr eaLnBrk="1" hangingPunct="1">
              <a:defRPr/>
            </a:pPr>
            <a:r>
              <a:rPr lang="ru-RU" b="1" dirty="0" smtClean="0"/>
              <a:t>Повернулась голова – это «два».</a:t>
            </a:r>
          </a:p>
          <a:p>
            <a:pPr eaLnBrk="1" hangingPunct="1">
              <a:defRPr/>
            </a:pPr>
            <a:r>
              <a:rPr lang="ru-RU" b="1" dirty="0" smtClean="0"/>
              <a:t>Руки вниз, вперед смотри- это «три».</a:t>
            </a:r>
          </a:p>
          <a:p>
            <a:pPr eaLnBrk="1" hangingPunct="1">
              <a:defRPr/>
            </a:pPr>
            <a:r>
              <a:rPr lang="ru-RU" b="1" dirty="0" smtClean="0"/>
              <a:t>Руки в стороны пошире   развернули </a:t>
            </a:r>
          </a:p>
          <a:p>
            <a:pPr eaLnBrk="1" hangingPunct="1">
              <a:buNone/>
              <a:defRPr/>
            </a:pPr>
            <a:r>
              <a:rPr lang="ru-RU" b="1" dirty="0" smtClean="0"/>
              <a:t>на «четыре».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 smtClean="0"/>
              <a:t>С силой их к плечам прижать- это «пять».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 smtClean="0"/>
              <a:t>Всем ребятам тихо сесть-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dirty="0" smtClean="0"/>
              <a:t>Это «шесть»!</a:t>
            </a:r>
            <a:endParaRPr lang="ru-RU" sz="2800" b="1" dirty="0" smtClean="0"/>
          </a:p>
        </p:txBody>
      </p:sp>
      <p:pic>
        <p:nvPicPr>
          <p:cNvPr id="16388" name="Picture 4" descr="кен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0" y="4724400"/>
            <a:ext cx="34290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ФИЗКУЛЬТМИНУТКА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931</TotalTime>
  <Words>135</Words>
  <Application>Microsoft Office PowerPoint</Application>
  <PresentationFormat>Экран (4:3)</PresentationFormat>
  <Paragraphs>35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Что такое угол?</vt:lpstr>
      <vt:lpstr>Виды углов.</vt:lpstr>
      <vt:lpstr>Чертёжный угольник</vt:lpstr>
      <vt:lpstr>ФИЗКУЛЬТМИНУТКА</vt:lpstr>
      <vt:lpstr>Презентация PowerPoint</vt:lpstr>
    </vt:vector>
  </TitlesOfParts>
  <Company>MultiDVD Team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Угол.  Прямой угол.  Виды углов.</dc:title>
  <dc:creator>Владелец</dc:creator>
  <cp:lastModifiedBy>user</cp:lastModifiedBy>
  <cp:revision>90</cp:revision>
  <dcterms:created xsi:type="dcterms:W3CDTF">2013-11-12T17:20:30Z</dcterms:created>
  <dcterms:modified xsi:type="dcterms:W3CDTF">2021-10-21T07:01:29Z</dcterms:modified>
</cp:coreProperties>
</file>